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CC41-2FA2-4D59-B682-386B5C110776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01C5-7F75-4A76-994A-C438054A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85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CC41-2FA2-4D59-B682-386B5C110776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01C5-7F75-4A76-994A-C438054A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86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CC41-2FA2-4D59-B682-386B5C110776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01C5-7F75-4A76-994A-C438054A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21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CC41-2FA2-4D59-B682-386B5C110776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01C5-7F75-4A76-994A-C438054A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9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CC41-2FA2-4D59-B682-386B5C110776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01C5-7F75-4A76-994A-C438054A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0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CC41-2FA2-4D59-B682-386B5C110776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01C5-7F75-4A76-994A-C438054A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90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CC41-2FA2-4D59-B682-386B5C110776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01C5-7F75-4A76-994A-C438054A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52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CC41-2FA2-4D59-B682-386B5C110776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01C5-7F75-4A76-994A-C438054A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95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CC41-2FA2-4D59-B682-386B5C110776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01C5-7F75-4A76-994A-C438054A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18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CC41-2FA2-4D59-B682-386B5C110776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01C5-7F75-4A76-994A-C438054A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98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CC41-2FA2-4D59-B682-386B5C110776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01C5-7F75-4A76-994A-C438054A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92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9CC41-2FA2-4D59-B682-386B5C110776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501C5-7F75-4A76-994A-C438054A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59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i="1" cap="all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за </a:t>
            </a:r>
            <a:br>
              <a:rPr lang="ru-RU" sz="4800" b="1" i="1" cap="all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i="1" cap="all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ЗДОРОВЫЙ ОБРАЗ ЖИЗНИ</a:t>
            </a:r>
            <a:endParaRPr lang="ru-RU" sz="4800" b="1" i="1" cap="all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057309"/>
      </p:ext>
    </p:extLst>
  </p:cSld>
  <p:clrMapOvr>
    <a:masterClrMapping/>
  </p:clrMapOvr>
  <p:transition spd="slow" advClick="0" advTm="7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48464" cy="64807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Наркомания</a:t>
            </a:r>
            <a:br>
              <a:rPr lang="ru-RU" dirty="0" smtClean="0"/>
            </a:br>
            <a:r>
              <a:rPr lang="ru-RU" sz="2200" dirty="0" smtClean="0"/>
              <a:t>Наркотик- с греческого переводится как оцепенеть, стать нечувствительным.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b="0" dirty="0"/>
              <a:t>Доказано что чем моложе организм, тем большее влияние на него оказывают токсические вещества. Особенность наркотиков такова, что их влияние оказывается пагубным в любом возрасте. Иными словами человек за всю свою жизнь просто не успевает выработать иммунитет против этих веществ.</a:t>
            </a:r>
            <a:br>
              <a:rPr lang="ru-RU" sz="2200" b="0" dirty="0"/>
            </a:br>
            <a:r>
              <a:rPr lang="ru-RU" sz="2200" b="0" dirty="0"/>
              <a:t>Опасность наркомании в том, что наркотические яды влияют на все без исключения органы и системы. Запомните, что уже первая и однократная попытка их употребления обязательно </a:t>
            </a:r>
            <a:r>
              <a:rPr lang="ru-RU" sz="2200" b="0" dirty="0" err="1"/>
              <a:t>повлечет</a:t>
            </a:r>
            <a:r>
              <a:rPr lang="ru-RU" sz="2200" b="0" dirty="0"/>
              <a:t> за собой ужасающие нарушения в жизнедеятельности организма или даже приведёт к инвалидности.</a:t>
            </a:r>
            <a:r>
              <a:rPr lang="ru-RU" b="0" dirty="0"/>
              <a:t/>
            </a:r>
            <a:br>
              <a:rPr lang="ru-RU" b="0" dirty="0"/>
            </a:br>
            <a:r>
              <a:rPr lang="ru-RU" b="0" dirty="0"/>
              <a:t/>
            </a:r>
            <a:br>
              <a:rPr lang="ru-RU" b="0" dirty="0"/>
            </a:br>
            <a:r>
              <a:rPr lang="ru-RU" b="0" dirty="0"/>
              <a:t/>
            </a:r>
            <a:br>
              <a:rPr lang="ru-RU" b="0" dirty="0"/>
            </a:br>
            <a:r>
              <a:rPr lang="ru-RU" b="0" dirty="0"/>
              <a:t> 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" y="4452937"/>
            <a:ext cx="2733675" cy="20478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437626"/>
            <a:ext cx="30861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0051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5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4308" y="188640"/>
            <a:ext cx="729539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Освободись !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33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70105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Скажи СТОП вредным 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привычкам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25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097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140968"/>
            <a:ext cx="8229600" cy="3096344"/>
          </a:xfrm>
        </p:spPr>
        <p:txBody>
          <a:bodyPr>
            <a:noAutofit/>
          </a:bodyPr>
          <a:lstStyle/>
          <a:p>
            <a:r>
              <a:rPr lang="ru-RU" sz="4000" dirty="0" err="1" smtClean="0">
                <a:solidFill>
                  <a:srgbClr val="0000FF"/>
                </a:solidFill>
              </a:rPr>
              <a:t>Здоро́вье</a:t>
            </a:r>
            <a:r>
              <a:rPr lang="ru-RU" sz="4000" dirty="0" smtClean="0">
                <a:solidFill>
                  <a:srgbClr val="0000FF"/>
                </a:solidFill>
              </a:rPr>
              <a:t> — состояние любого живого организма, при котором он в целом и все его органы способны полностью выполнять свои функции; отсутствие недуга, болезни</a:t>
            </a:r>
            <a:endParaRPr lang="ru-RU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700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4000">
        <p:split orient="vert"/>
      </p:transition>
    </mc:Choice>
    <mc:Fallback>
      <p:transition spd="slow" advClick="0" advTm="14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reflection blurRad="127000" stA="28000" endPos="45500" dir="5400000" sy="-100000" algn="bl" rotWithShape="0"/>
                </a:effectLst>
              </a:rPr>
              <a:t>Что способствует сохранению и укреплению здоровья:</a:t>
            </a:r>
            <a:br>
              <a:rPr lang="ru-RU" sz="3200" dirty="0" smtClean="0"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reflection blurRad="127000" stA="28000" endPos="45500" dir="5400000" sy="-100000" algn="bl" rotWithShape="0"/>
                </a:effectLst>
              </a:rPr>
            </a:br>
            <a:r>
              <a:rPr lang="ru-RU" sz="3200" dirty="0" smtClean="0"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reflection blurRad="127000" stA="28000" endPos="45500" dir="5400000" sy="-100000" algn="bl" rotWithShape="0"/>
                </a:effectLst>
              </a:rPr>
              <a:t>1. Правильное питание</a:t>
            </a:r>
            <a:br>
              <a:rPr lang="ru-RU" sz="3200" dirty="0" smtClean="0"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reflection blurRad="127000" stA="28000" endPos="45500" dir="5400000" sy="-100000" algn="bl" rotWithShape="0"/>
                </a:effectLst>
              </a:rPr>
            </a:br>
            <a:r>
              <a:rPr lang="ru-RU" sz="3200" dirty="0" smtClean="0"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reflection blurRad="127000" stA="28000" endPos="45500" dir="5400000" sy="-100000" algn="bl" rotWithShape="0"/>
                </a:effectLst>
              </a:rPr>
              <a:t>2. Закаливание</a:t>
            </a:r>
            <a:br>
              <a:rPr lang="ru-RU" sz="3200" dirty="0" smtClean="0"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reflection blurRad="127000" stA="28000" endPos="45500" dir="5400000" sy="-100000" algn="bl" rotWithShape="0"/>
                </a:effectLst>
              </a:rPr>
            </a:br>
            <a:r>
              <a:rPr lang="ru-RU" sz="3200" dirty="0" smtClean="0"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reflection blurRad="127000" stA="28000" endPos="45500" dir="5400000" sy="-100000" algn="bl" rotWithShape="0"/>
                </a:effectLst>
              </a:rPr>
              <a:t>3. Соблюдение режима труда и отдыха</a:t>
            </a:r>
            <a:br>
              <a:rPr lang="ru-RU" sz="3200" dirty="0" smtClean="0"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reflection blurRad="127000" stA="28000" endPos="45500" dir="5400000" sy="-100000" algn="bl" rotWithShape="0"/>
                </a:effectLst>
              </a:rPr>
            </a:br>
            <a:r>
              <a:rPr lang="ru-RU" sz="3200" dirty="0" smtClean="0"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reflection blurRad="127000" stA="28000" endPos="45500" dir="5400000" sy="-100000" algn="bl" rotWithShape="0"/>
                </a:effectLst>
              </a:rPr>
              <a:t>4. Психическая и эмоциональная устойчивость</a:t>
            </a:r>
            <a:br>
              <a:rPr lang="ru-RU" sz="3200" dirty="0" smtClean="0"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reflection blurRad="127000" stA="28000" endPos="45500" dir="5400000" sy="-100000" algn="bl" rotWithShape="0"/>
                </a:effectLst>
              </a:rPr>
            </a:br>
            <a:r>
              <a:rPr lang="ru-RU" sz="3200" dirty="0" smtClean="0"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reflection blurRad="127000" stA="28000" endPos="45500" dir="5400000" sy="-100000" algn="bl" rotWithShape="0"/>
                </a:effectLst>
              </a:rPr>
              <a:t>5. Личная гигиена</a:t>
            </a:r>
            <a:br>
              <a:rPr lang="ru-RU" sz="3200" dirty="0" smtClean="0"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reflection blurRad="127000" stA="28000" endPos="45500" dir="5400000" sy="-100000" algn="bl" rotWithShape="0"/>
                </a:effectLst>
              </a:rPr>
            </a:br>
            <a:r>
              <a:rPr lang="ru-RU" sz="3200" dirty="0" smtClean="0"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reflection blurRad="127000" stA="28000" endPos="45500" dir="5400000" sy="-100000" algn="bl" rotWithShape="0"/>
                </a:effectLst>
              </a:rPr>
              <a:t>6. Безопасное поведение дома, на улице, на работе</a:t>
            </a:r>
            <a:r>
              <a:rPr lang="ru-RU" sz="1400" dirty="0" smtClean="0"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5400000" scaled="0"/>
                </a:gradFill>
                <a:effectLst>
                  <a:reflection blurRad="6350" stA="60000" endA="900" endPos="58000" dir="5400000" sy="-100000" algn="bl" rotWithShape="0"/>
                </a:effectLst>
              </a:rPr>
              <a:t/>
            </a:r>
            <a:br>
              <a:rPr lang="ru-RU" sz="1400" dirty="0" smtClean="0"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5400000" scaled="0"/>
                </a:gradFill>
                <a:effectLst>
                  <a:reflection blurRad="6350" stA="60000" endA="900" endPos="58000" dir="5400000" sy="-100000" algn="bl" rotWithShape="0"/>
                </a:effectLst>
              </a:rPr>
            </a:br>
            <a:endParaRPr lang="ru-RU" sz="1400" dirty="0"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2601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25000">
        <p:blinds/>
      </p:transition>
    </mc:Choice>
    <mc:Fallback>
      <p:transition spd="slow" advClick="0" advTm="25000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pPr indent="576000"/>
            <a:r>
              <a:rPr lang="ru-RU" sz="3600" dirty="0" smtClean="0"/>
              <a:t>Правильное питание: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1. Строгое соблюдение</a:t>
            </a:r>
            <a:br>
              <a:rPr lang="ru-RU" sz="3600" dirty="0" smtClean="0"/>
            </a:br>
            <a:r>
              <a:rPr lang="ru-RU" sz="3600" dirty="0" smtClean="0"/>
              <a:t> ритма приёма пищи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2. Разнообразность </a:t>
            </a:r>
            <a:br>
              <a:rPr lang="ru-RU" sz="3600" dirty="0" smtClean="0"/>
            </a:br>
            <a:r>
              <a:rPr lang="ru-RU" sz="3600" dirty="0" smtClean="0"/>
              <a:t>питания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3. Умеренность питания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21"/>
            <a:ext cx="2445308" cy="183185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712" y="2488740"/>
            <a:ext cx="2592288" cy="20330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3055"/>
            <a:ext cx="3318257" cy="13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62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8421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000">
        <p:split orient="vert"/>
      </p:transition>
    </mc:Choice>
    <mc:Fallback>
      <p:transition spd="slow" advClick="0" advTm="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362075"/>
          </a:xfrm>
        </p:spPr>
        <p:txBody>
          <a:bodyPr/>
          <a:lstStyle/>
          <a:p>
            <a:r>
              <a:rPr lang="ru-RU" dirty="0" smtClean="0"/>
              <a:t>              Закаливание-</a:t>
            </a:r>
            <a:br>
              <a:rPr lang="ru-RU" dirty="0" smtClean="0"/>
            </a:br>
            <a:r>
              <a:rPr lang="ru-RU" sz="3200" dirty="0" smtClean="0"/>
              <a:t>одна из форм укрепления здоровья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3528392" cy="23486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293096"/>
            <a:ext cx="3067050" cy="20478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556792"/>
            <a:ext cx="3715308" cy="24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74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40000" r="-21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772400" cy="1362075"/>
          </a:xfrm>
        </p:spPr>
        <p:txBody>
          <a:bodyPr/>
          <a:lstStyle/>
          <a:p>
            <a:r>
              <a:rPr lang="ru-RU" dirty="0" smtClean="0"/>
              <a:t>Отказ от вредных привычек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8496944" cy="532859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Вредные привычки — злейший враг здоровья человека. Если вы всерьёз решили начать вести здоровый образ жизни, первое, что вам следует сделать, это отказаться от них. Им не место рядом с вами.</a:t>
            </a:r>
          </a:p>
          <a:p>
            <a:pPr fontAlgn="base"/>
            <a:r>
              <a:rPr lang="ru-RU" dirty="0">
                <a:solidFill>
                  <a:schemeClr val="bg1"/>
                </a:solidFill>
              </a:rPr>
              <a:t>Список распространённых </a:t>
            </a:r>
            <a:r>
              <a:rPr lang="ru-RU" dirty="0" smtClean="0">
                <a:solidFill>
                  <a:schemeClr val="bg1"/>
                </a:solidFill>
              </a:rPr>
              <a:t>привычек:</a:t>
            </a:r>
            <a:endParaRPr lang="ru-RU" dirty="0">
              <a:solidFill>
                <a:schemeClr val="bg1"/>
              </a:solidFill>
            </a:endParaRPr>
          </a:p>
          <a:p>
            <a:pPr fontAlgn="base"/>
            <a:r>
              <a:rPr lang="ru-RU" dirty="0">
                <a:solidFill>
                  <a:schemeClr val="bg1"/>
                </a:solidFill>
              </a:rPr>
              <a:t>Курение.</a:t>
            </a:r>
          </a:p>
          <a:p>
            <a:pPr fontAlgn="base"/>
            <a:r>
              <a:rPr lang="ru-RU" dirty="0">
                <a:solidFill>
                  <a:schemeClr val="bg1"/>
                </a:solidFill>
              </a:rPr>
              <a:t>Употребления алкоголя.</a:t>
            </a:r>
          </a:p>
          <a:p>
            <a:pPr fontAlgn="base"/>
            <a:r>
              <a:rPr lang="ru-RU" dirty="0">
                <a:solidFill>
                  <a:schemeClr val="bg1"/>
                </a:solidFill>
              </a:rPr>
              <a:t>Наркотики.</a:t>
            </a:r>
          </a:p>
          <a:p>
            <a:pPr fontAlgn="base"/>
            <a:r>
              <a:rPr lang="ru-RU" dirty="0">
                <a:solidFill>
                  <a:schemeClr val="bg1"/>
                </a:solidFill>
              </a:rPr>
              <a:t>Переедание.</a:t>
            </a:r>
          </a:p>
          <a:p>
            <a:pPr fontAlgn="base"/>
            <a:r>
              <a:rPr lang="ru-RU" dirty="0">
                <a:solidFill>
                  <a:schemeClr val="bg1"/>
                </a:solidFill>
              </a:rPr>
              <a:t>Увлечение азартными играми.</a:t>
            </a:r>
          </a:p>
          <a:p>
            <a:pPr fontAlgn="base"/>
            <a:r>
              <a:rPr lang="ru-RU" dirty="0">
                <a:solidFill>
                  <a:schemeClr val="bg1"/>
                </a:solidFill>
              </a:rPr>
              <a:t>Заимствование денег.</a:t>
            </a:r>
          </a:p>
          <a:p>
            <a:pPr fontAlgn="base"/>
            <a:r>
              <a:rPr lang="ru-RU" dirty="0">
                <a:solidFill>
                  <a:schemeClr val="bg1"/>
                </a:solidFill>
              </a:rPr>
              <a:t>Недосыпания.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Все они в большей или меньшей степени вред здоровью и медленно нас убивают. Уберите их из своей жизни. Примете по этому поводу решение и начните действовать. Однако, одного решения мало! Они так просто не отступят. Когда вы перестаёте поступать привычным образом, то тем сам создаёте вакуум, пустоту, свободное и ничем не занятое время. Существует риск возвращения к прежней жизни.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132856"/>
            <a:ext cx="3597771" cy="231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590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5000">
        <p14:doors dir="vert"/>
      </p:transition>
    </mc:Choice>
    <mc:Fallback>
      <p:transition spd="slow" advClick="0" advTm="3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6264696"/>
          </a:xfrm>
        </p:spPr>
        <p:txBody>
          <a:bodyPr>
            <a:normAutofit/>
          </a:bodyPr>
          <a:lstStyle/>
          <a:p>
            <a:r>
              <a:rPr lang="ru-RU" dirty="0" smtClean="0"/>
              <a:t>Воздействие табака на организм:</a:t>
            </a:r>
            <a:br>
              <a:rPr lang="ru-RU" dirty="0" smtClean="0"/>
            </a:br>
            <a:r>
              <a:rPr lang="ru-RU" sz="2400" dirty="0" smtClean="0"/>
              <a:t>1. Инсульты</a:t>
            </a:r>
            <a:br>
              <a:rPr lang="ru-RU" sz="2400" dirty="0" smtClean="0"/>
            </a:br>
            <a:r>
              <a:rPr lang="ru-RU" sz="2400" dirty="0" smtClean="0"/>
              <a:t>2. Рак губ, полости рта, горла и гортани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3. повышается риск сердечного приступа</a:t>
            </a:r>
            <a:br>
              <a:rPr lang="ru-RU" sz="2400" dirty="0" smtClean="0"/>
            </a:br>
            <a:r>
              <a:rPr lang="ru-RU" sz="2400" dirty="0" smtClean="0"/>
              <a:t>4. рак лёгких, желудка и печени</a:t>
            </a:r>
            <a:br>
              <a:rPr lang="ru-RU" sz="2400" dirty="0" smtClean="0"/>
            </a:br>
            <a:r>
              <a:rPr lang="ru-RU" sz="2400" dirty="0" smtClean="0"/>
              <a:t>5. язва желудка</a:t>
            </a:r>
            <a:br>
              <a:rPr lang="ru-RU" sz="2400" dirty="0" smtClean="0"/>
            </a:br>
            <a:r>
              <a:rPr lang="ru-RU" sz="2400" dirty="0" smtClean="0"/>
              <a:t>6. бесплодие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6624736" cy="27363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28199"/>
            <a:ext cx="20478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946032"/>
      </p:ext>
    </p:extLst>
  </p:cSld>
  <p:clrMapOvr>
    <a:masterClrMapping/>
  </p:clrMapOvr>
  <p:transition spd="slow" advClick="0" advTm="1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6120680"/>
          </a:xfrm>
        </p:spPr>
        <p:txBody>
          <a:bodyPr>
            <a:normAutofit/>
          </a:bodyPr>
          <a:lstStyle/>
          <a:p>
            <a:r>
              <a:rPr lang="ru-RU" dirty="0" smtClean="0"/>
              <a:t>Употребление алкоголя</a:t>
            </a:r>
            <a:br>
              <a:rPr lang="ru-RU" dirty="0" smtClean="0"/>
            </a:br>
            <a:r>
              <a:rPr lang="ru-RU" sz="2400" dirty="0" smtClean="0"/>
              <a:t>Пьянство ведёт за собой : бедность, раздор, болезнь, потерю репутации, позор и ослабление умственной активности.</a:t>
            </a:r>
            <a:br>
              <a:rPr lang="ru-RU" sz="2400" dirty="0" smtClean="0"/>
            </a:br>
            <a:r>
              <a:rPr lang="ru-RU" sz="2400" dirty="0" smtClean="0"/>
              <a:t>Факты:</a:t>
            </a:r>
            <a:br>
              <a:rPr lang="ru-RU" sz="2400" dirty="0" smtClean="0"/>
            </a:br>
            <a:r>
              <a:rPr lang="ru-RU" sz="2400" dirty="0" smtClean="0"/>
              <a:t>1. В пьющих семьях 38% детей рождаются недоразвитыми и больными.</a:t>
            </a:r>
            <a:br>
              <a:rPr lang="ru-RU" sz="2400" dirty="0" smtClean="0"/>
            </a:br>
            <a:r>
              <a:rPr lang="ru-RU" sz="2400" dirty="0" smtClean="0"/>
              <a:t>2. В 2 раза чаще рождаются мёртвыми.</a:t>
            </a:r>
            <a:br>
              <a:rPr lang="ru-RU" sz="2400" dirty="0" smtClean="0"/>
            </a:br>
            <a:r>
              <a:rPr lang="ru-RU" sz="2400" dirty="0" smtClean="0"/>
              <a:t>3. Алкоголь укорачивает жизнь  в среднем на 17 лет.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628800"/>
            <a:ext cx="1693881" cy="16938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861048"/>
            <a:ext cx="609600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079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188</Words>
  <Application>Microsoft Office PowerPoint</Application>
  <PresentationFormat>Экран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Мы за  ЗДОРОВЫЙ ОБРАЗ ЖИЗНИ</vt:lpstr>
      <vt:lpstr>Здоро́вье — состояние любого живого организма, при котором он в целом и все его органы способны полностью выполнять свои функции; отсутствие недуга, болезни</vt:lpstr>
      <vt:lpstr>Что способствует сохранению и укреплению здоровья: 1. Правильное питание 2. Закаливание 3. Соблюдение режима труда и отдыха 4. Психическая и эмоциональная устойчивость 5. Личная гигиена 6. Безопасное поведение дома, на улице, на работе </vt:lpstr>
      <vt:lpstr>Правильное питание:  1. Строгое соблюдение  ритма приёма пищи  2. Разнообразность  питания  3. Умеренность питания</vt:lpstr>
      <vt:lpstr>Презентация PowerPoint</vt:lpstr>
      <vt:lpstr>              Закаливание- одна из форм укрепления здоровья</vt:lpstr>
      <vt:lpstr>Отказ от вредных привычек</vt:lpstr>
      <vt:lpstr>Воздействие табака на организм: 1. Инсульты 2. Рак губ, полости рта, горла и гортани 3. повышается риск сердечного приступа 4. рак лёгких, желудка и печени 5. язва желудка 6. бесплодие </vt:lpstr>
      <vt:lpstr>Употребление алкоголя Пьянство ведёт за собой : бедность, раздор, болезнь, потерю репутации, позор и ослабление умственной активности. Факты: 1. В пьющих семьях 38% детей рождаются недоразвитыми и больными. 2. В 2 раза чаще рождаются мёртвыми. 3. Алкоголь укорачивает жизнь  в среднем на 17 лет.</vt:lpstr>
      <vt:lpstr>                  Наркомания Наркотик- с греческого переводится как оцепенеть, стать нечувствительным. Доказано что чем моложе организм, тем большее влияние на него оказывают токсические вещества. Особенность наркотиков такова, что их влияние оказывается пагубным в любом возрасте. Иными словами человек за всю свою жизнь просто не успевает выработать иммунитет против этих веществ. Опасность наркомании в том, что наркотические яды влияют на все без исключения органы и системы. Запомните, что уже первая и однократная попытка их употребления обязательно повлечет за собой ужасающие нарушения в жизнедеятельности организма или даже приведёт к инвалидности.    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за  ЗДОРОВЫЙ ОБРАЗ ЖИЗНИ</dc:title>
  <dc:creator>Администратор</dc:creator>
  <cp:lastModifiedBy>Администратор</cp:lastModifiedBy>
  <cp:revision>7</cp:revision>
  <dcterms:created xsi:type="dcterms:W3CDTF">2016-11-15T16:12:15Z</dcterms:created>
  <dcterms:modified xsi:type="dcterms:W3CDTF">2016-11-15T17:29:36Z</dcterms:modified>
</cp:coreProperties>
</file>